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9"/>
  </p:notesMasterIdLst>
  <p:sldIdLst>
    <p:sldId id="256" r:id="rId2"/>
    <p:sldId id="257" r:id="rId3"/>
    <p:sldId id="258" r:id="rId4"/>
    <p:sldId id="259" r:id="rId5"/>
    <p:sldId id="266" r:id="rId6"/>
    <p:sldId id="267" r:id="rId7"/>
    <p:sldId id="268" r:id="rId8"/>
    <p:sldId id="269" r:id="rId9"/>
    <p:sldId id="270" r:id="rId10"/>
    <p:sldId id="274" r:id="rId11"/>
    <p:sldId id="271" r:id="rId12"/>
    <p:sldId id="276" r:id="rId13"/>
    <p:sldId id="277" r:id="rId14"/>
    <p:sldId id="278" r:id="rId15"/>
    <p:sldId id="279" r:id="rId16"/>
    <p:sldId id="280" r:id="rId17"/>
    <p:sldId id="275"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TbIhLcYSHrA6eVXQIehS1zyhz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A36AB2-1120-4FF6-8296-24B11448137F}" v="4" dt="2024-09-25T18:21:24.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085" autoAdjust="0"/>
  </p:normalViewPr>
  <p:slideViewPr>
    <p:cSldViewPr snapToGrid="0">
      <p:cViewPr varScale="1">
        <p:scale>
          <a:sx n="114" d="100"/>
          <a:sy n="114" d="100"/>
        </p:scale>
        <p:origin x="3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4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ABC08-09D7-42EF-B86C-E5B261E3BDA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D0B0302-6D9D-4B1F-A54B-2C9CE967E4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DA40DF4-6EF2-4DA9-9C6B-A8740DF59236}"/>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27FE6A7D-3030-4B77-B9DC-693247FA0D9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FFBCE64-C370-45AC-9511-C6FF65C6A6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70810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AA6CD6-4312-46CF-969A-1F21FF23D89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853C309-1713-4192-BF64-1B343DF5C4A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8FBEAF4-C23B-452B-BC16-A8CAAD695A64}"/>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26786051-0B43-4310-BA86-7AF1D0D329F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16B94E9-4ED2-4D8F-861A-A41A977FF8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457880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1937C3-592A-46E9-B573-3A92D5A8C3C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440DBA9-BAF2-4060-BA71-6FD4CAE038B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31244F-D781-4553-9FCF-DF23C8E578D3}"/>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52DFCD3F-37EA-4AB2-A684-C3048781F86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4747D39-0CC8-46D7-AEC7-1B4D8A91B6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415704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2788200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16939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68CA5-FE21-42D6-B60F-F512BAEF7F4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4577C3-9F10-46DD-B798-E0EE6E410C1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18C7BA0-09F8-497F-A13E-88A5EDEEFA09}"/>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9843EEE5-89E0-42A0-AC52-A8FF04ED0DD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A4D2C11-18C6-4A4E-8A35-D3BD624CB4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407439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734186-0F1C-4B6E-B43D-D29C545B369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7B23C9A-3840-4A7F-8543-22F4495F5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EA48DCF-83A8-46E2-BA39-48FB69AC8288}"/>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9B330070-152B-4751-975B-9E397DE1DD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7E24572-CAC7-4ADB-9848-6678D1E975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10727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861B8-4B7E-4AD6-95C1-B908D70612C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ACD2EAA-7B9A-4F61-A89A-F327724B05E3}"/>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7A47516-EB6B-465F-A44A-62AA5D20218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A9D5FE4-432A-4E9D-B9D1-D201722A2888}"/>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27B14CC3-C6CB-4AD4-AF37-EF5318B349C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657B480-C012-4869-988D-3B62C3D77A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54061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07933-12CB-465D-A4CF-347C9842DE9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A0E822D-FE46-4573-9530-F9384E2B90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66B0496-F23E-4D87-B25A-74D289B211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83A1566-0095-498C-9589-7D5DB4D41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E54F792-C52E-4441-87D2-74E93F296A00}"/>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8ACB2D0-45D3-40DB-A09C-ACD8F98F22B0}"/>
              </a:ext>
            </a:extLst>
          </p:cNvPr>
          <p:cNvSpPr>
            <a:spLocks noGrp="1"/>
          </p:cNvSpPr>
          <p:nvPr>
            <p:ph type="dt" sz="half" idx="10"/>
          </p:nvPr>
        </p:nvSpPr>
        <p:spPr/>
        <p:txBody>
          <a:bodyPr/>
          <a:lstStyle/>
          <a:p>
            <a:endParaRPr lang="es-ES"/>
          </a:p>
        </p:txBody>
      </p:sp>
      <p:sp>
        <p:nvSpPr>
          <p:cNvPr id="8" name="Marcador de pie de página 7">
            <a:extLst>
              <a:ext uri="{FF2B5EF4-FFF2-40B4-BE49-F238E27FC236}">
                <a16:creationId xmlns:a16="http://schemas.microsoft.com/office/drawing/2014/main" id="{4A4406F1-B550-4441-9C40-38AAC3E4179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E313A53-7234-4843-B72C-6E467560DF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86043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75B984-EC72-4509-9720-0B9A6EEC260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DE84C1D-C07E-4DD4-AADC-464411D753BD}"/>
              </a:ext>
            </a:extLst>
          </p:cNvPr>
          <p:cNvSpPr>
            <a:spLocks noGrp="1"/>
          </p:cNvSpPr>
          <p:nvPr>
            <p:ph type="dt" sz="half" idx="10"/>
          </p:nvPr>
        </p:nvSpPr>
        <p:spPr/>
        <p:txBody>
          <a:bodyPr/>
          <a:lstStyle/>
          <a:p>
            <a:endParaRPr lang="es-ES"/>
          </a:p>
        </p:txBody>
      </p:sp>
      <p:sp>
        <p:nvSpPr>
          <p:cNvPr id="4" name="Marcador de pie de página 3">
            <a:extLst>
              <a:ext uri="{FF2B5EF4-FFF2-40B4-BE49-F238E27FC236}">
                <a16:creationId xmlns:a16="http://schemas.microsoft.com/office/drawing/2014/main" id="{C33E815E-D4B2-48E4-A76C-93C132269CF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7FE7565-36A5-4E3B-ADE8-AFDA3E48B9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0606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4D39584-4A48-4960-9FE4-281D052336C0}"/>
              </a:ext>
            </a:extLst>
          </p:cNvPr>
          <p:cNvSpPr>
            <a:spLocks noGrp="1"/>
          </p:cNvSpPr>
          <p:nvPr>
            <p:ph type="dt" sz="half" idx="10"/>
          </p:nvPr>
        </p:nvSpPr>
        <p:spPr/>
        <p:txBody>
          <a:bodyPr/>
          <a:lstStyle/>
          <a:p>
            <a:endParaRPr lang="es-ES"/>
          </a:p>
        </p:txBody>
      </p:sp>
      <p:sp>
        <p:nvSpPr>
          <p:cNvPr id="3" name="Marcador de pie de página 2">
            <a:extLst>
              <a:ext uri="{FF2B5EF4-FFF2-40B4-BE49-F238E27FC236}">
                <a16:creationId xmlns:a16="http://schemas.microsoft.com/office/drawing/2014/main" id="{585BB541-8B06-427B-8B34-769A8EEEADE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7E41306-9A95-4A77-914F-AF51A2DD01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43426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28D3C-B8D2-45F4-A03D-D3391F9204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38CDC37-5CE1-4C90-A94A-D285A4D50E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89AF1CB-ABA1-4EDD-A538-8C53A9A62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EF3119B-B814-401F-B9DF-92CD710045FD}"/>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4F0FB949-E9BC-401F-B105-C554A6E6223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D118A85-74E7-4F15-A0A7-C4A4454936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73413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A8746-56C1-4826-A853-4567461E6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ED357A9-DB23-4DEC-8341-8D67A6999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1BC308A-7224-422F-9883-AF353B535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4980242D-37A1-415C-8051-9831052AF9D8}"/>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CAEAC044-0286-4F65-964E-66BB6956E04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CB615B1-B723-4DC7-BF8A-921FF1B6CD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41369900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D91222A-DA26-4EE7-9719-357B21C1B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A35B02-43E8-4A36-A5EF-AD3364CD51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AB0DBE-EE05-40AA-AEE1-FAD5608966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8C736046-D40E-4CFF-B632-6BA970F17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39FA7B7-5C8A-460A-A232-208BBC06EE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228060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279" name="Rectangle 1080">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1"/>
          <p:cNvSpPr txBox="1"/>
          <p:nvPr/>
        </p:nvSpPr>
        <p:spPr>
          <a:xfrm>
            <a:off x="1198181" y="2057044"/>
            <a:ext cx="9792469" cy="1293788"/>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4000" b="1" i="0" u="none" strike="noStrike" kern="1200" cap="none">
                <a:solidFill>
                  <a:schemeClr val="tx1"/>
                </a:solidFill>
                <a:latin typeface="+mj-lt"/>
                <a:ea typeface="+mj-ea"/>
                <a:cs typeface="+mj-cs"/>
                <a:sym typeface="Work Sans"/>
              </a:rPr>
              <a:t>Sistema </a:t>
            </a:r>
            <a:r>
              <a:rPr lang="en-US" sz="4000" b="1" kern="1200">
                <a:solidFill>
                  <a:schemeClr val="tx1"/>
                </a:solidFill>
                <a:latin typeface="+mj-lt"/>
                <a:ea typeface="+mj-ea"/>
                <a:cs typeface="+mj-cs"/>
                <a:sym typeface="Work Sans"/>
              </a:rPr>
              <a:t>de Información </a:t>
            </a:r>
            <a:r>
              <a:rPr lang="en-US" sz="4000" b="1" i="0" u="none" strike="noStrike" kern="1200" cap="none">
                <a:solidFill>
                  <a:schemeClr val="tx1"/>
                </a:solidFill>
                <a:latin typeface="+mj-lt"/>
                <a:ea typeface="+mj-ea"/>
                <a:cs typeface="+mj-cs"/>
                <a:sym typeface="Work Sans"/>
              </a:rPr>
              <a:t>Droguería </a:t>
            </a:r>
            <a:r>
              <a:rPr lang="en-US" sz="4000" b="1" kern="1200">
                <a:solidFill>
                  <a:schemeClr val="tx1"/>
                </a:solidFill>
                <a:latin typeface="+mj-lt"/>
                <a:ea typeface="+mj-ea"/>
                <a:cs typeface="+mj-cs"/>
                <a:sym typeface="Work Sans"/>
              </a:rPr>
              <a:t>Promedic El Gran C.H</a:t>
            </a:r>
            <a:endParaRPr lang="en-US" sz="4000" kern="1200">
              <a:solidFill>
                <a:schemeClr val="tx1"/>
              </a:solidFill>
              <a:latin typeface="+mj-lt"/>
              <a:ea typeface="+mj-ea"/>
              <a:cs typeface="+mj-cs"/>
            </a:endParaRPr>
          </a:p>
        </p:txBody>
      </p:sp>
      <p:pic>
        <p:nvPicPr>
          <p:cNvPr id="3" name="Google Shape;173;p11">
            <a:extLst>
              <a:ext uri="{FF2B5EF4-FFF2-40B4-BE49-F238E27FC236}">
                <a16:creationId xmlns:a16="http://schemas.microsoft.com/office/drawing/2014/main" id="{C629B319-6EB7-418F-8F45-896FC40F60D1}"/>
              </a:ext>
            </a:extLst>
          </p:cNvPr>
          <p:cNvPicPr preferRelativeResize="0"/>
          <p:nvPr/>
        </p:nvPicPr>
        <p:blipFill rotWithShape="1">
          <a:blip r:embed="rId3"/>
          <a:srcRect t="10635" b="1160"/>
          <a:stretch/>
        </p:blipFill>
        <p:spPr>
          <a:xfrm>
            <a:off x="5381533" y="683791"/>
            <a:ext cx="1311728" cy="1042579"/>
          </a:xfrm>
          <a:prstGeom prst="rect">
            <a:avLst/>
          </a:prstGeom>
          <a:noFill/>
        </p:spPr>
      </p:pic>
      <p:sp>
        <p:nvSpPr>
          <p:cNvPr id="4" name="CuadroTexto 3">
            <a:extLst>
              <a:ext uri="{FF2B5EF4-FFF2-40B4-BE49-F238E27FC236}">
                <a16:creationId xmlns:a16="http://schemas.microsoft.com/office/drawing/2014/main" id="{D715030D-B328-0BB5-E9D4-915A7DD87AEB}"/>
              </a:ext>
            </a:extLst>
          </p:cNvPr>
          <p:cNvSpPr txBox="1"/>
          <p:nvPr/>
        </p:nvSpPr>
        <p:spPr>
          <a:xfrm>
            <a:off x="1198181" y="3514855"/>
            <a:ext cx="9792469" cy="2606545"/>
          </a:xfrm>
          <a:prstGeom prst="rect">
            <a:avLst/>
          </a:prstGeom>
        </p:spPr>
        <p:txBody>
          <a:bodyPr vert="horz" lIns="91440" tIns="45720" rIns="91440" bIns="45720" rtlCol="0" anchor="t">
            <a:normAutofit/>
          </a:bodyPr>
          <a:lstStyle/>
          <a:p>
            <a:pPr indent="-228600" algn="ctr">
              <a:lnSpc>
                <a:spcPct val="90000"/>
              </a:lnSpc>
              <a:spcAft>
                <a:spcPts val="600"/>
              </a:spcAft>
              <a:buFont typeface="Arial" panose="020B0604020202020204" pitchFamily="34" charset="0"/>
              <a:buChar char="•"/>
            </a:pPr>
            <a:r>
              <a:rPr lang="en-US" sz="2000"/>
              <a:t>Natalia Ruiz Parra</a:t>
            </a:r>
          </a:p>
          <a:p>
            <a:pPr indent="-228600" algn="ctr">
              <a:lnSpc>
                <a:spcPct val="90000"/>
              </a:lnSpc>
              <a:spcAft>
                <a:spcPts val="600"/>
              </a:spcAft>
              <a:buFont typeface="Arial" panose="020B0604020202020204" pitchFamily="34" charset="0"/>
              <a:buChar char="•"/>
            </a:pPr>
            <a:r>
              <a:rPr lang="en-US" sz="2000"/>
              <a:t>Sara Valentina Garcia Garcia</a:t>
            </a:r>
          </a:p>
          <a:p>
            <a:pPr indent="-228600" algn="ctr">
              <a:lnSpc>
                <a:spcPct val="90000"/>
              </a:lnSpc>
              <a:spcAft>
                <a:spcPts val="600"/>
              </a:spcAft>
              <a:buFont typeface="Arial" panose="020B0604020202020204" pitchFamily="34" charset="0"/>
              <a:buChar char="•"/>
            </a:pPr>
            <a:r>
              <a:rPr lang="en-US" sz="2000"/>
              <a:t>Erick Hazann Zarto Gil</a:t>
            </a:r>
          </a:p>
          <a:p>
            <a:pPr indent="-228600" algn="ctr">
              <a:lnSpc>
                <a:spcPct val="90000"/>
              </a:lnSpc>
              <a:spcAft>
                <a:spcPts val="600"/>
              </a:spcAft>
              <a:buFont typeface="Arial" panose="020B0604020202020204" pitchFamily="34" charset="0"/>
              <a:buChar char="•"/>
            </a:pPr>
            <a:r>
              <a:rPr lang="en-US" sz="2000"/>
              <a:t>Darwin Stiven Mora Martinez </a:t>
            </a:r>
          </a:p>
          <a:p>
            <a:pPr indent="-228600" algn="ctr">
              <a:lnSpc>
                <a:spcPct val="90000"/>
              </a:lnSpc>
              <a:spcAft>
                <a:spcPts val="600"/>
              </a:spcAft>
              <a:buFont typeface="Arial" panose="020B0604020202020204" pitchFamily="34" charset="0"/>
              <a:buChar char="•"/>
            </a:pPr>
            <a:r>
              <a:rPr lang="en-US" sz="2000"/>
              <a:t>Jhonny Santiago Espitia Mendoza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9"/>
          <p:cNvSpPr/>
          <p:nvPr/>
        </p:nvSpPr>
        <p:spPr>
          <a:xfrm>
            <a:off x="404318" y="1539910"/>
            <a:ext cx="11383362" cy="4267991"/>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10564793" y="0"/>
            <a:ext cx="1627207" cy="1290918"/>
          </a:xfrm>
          <a:prstGeom prst="rect">
            <a:avLst/>
          </a:prstGeom>
          <a:noFill/>
          <a:ln>
            <a:noFill/>
          </a:ln>
        </p:spPr>
      </p:pic>
      <p:sp>
        <p:nvSpPr>
          <p:cNvPr id="274" name="Google Shape;274;p19"/>
          <p:cNvSpPr txBox="1"/>
          <p:nvPr/>
        </p:nvSpPr>
        <p:spPr>
          <a:xfrm>
            <a:off x="550794" y="696156"/>
            <a:ext cx="838925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4000" dirty="0">
                <a:solidFill>
                  <a:schemeClr val="dk1"/>
                </a:solidFill>
                <a:latin typeface="Calibri"/>
                <a:ea typeface="Calibri"/>
                <a:cs typeface="Calibri"/>
                <a:sym typeface="Calibri"/>
              </a:rPr>
              <a:t>5. API externa</a:t>
            </a:r>
            <a:endParaRPr sz="4000" dirty="0">
              <a:solidFill>
                <a:schemeClr val="dk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510994CA-7528-5F23-97A9-1CB6F0608717}"/>
              </a:ext>
            </a:extLst>
          </p:cNvPr>
          <p:cNvPicPr>
            <a:picLocks noChangeAspect="1"/>
          </p:cNvPicPr>
          <p:nvPr/>
        </p:nvPicPr>
        <p:blipFill>
          <a:blip r:embed="rId4"/>
          <a:stretch>
            <a:fillRect/>
          </a:stretch>
        </p:blipFill>
        <p:spPr>
          <a:xfrm>
            <a:off x="4854347" y="1650922"/>
            <a:ext cx="6734548" cy="3471294"/>
          </a:xfrm>
          <a:prstGeom prst="rect">
            <a:avLst/>
          </a:prstGeom>
        </p:spPr>
      </p:pic>
      <p:sp>
        <p:nvSpPr>
          <p:cNvPr id="5" name="CuadroTexto 4">
            <a:extLst>
              <a:ext uri="{FF2B5EF4-FFF2-40B4-BE49-F238E27FC236}">
                <a16:creationId xmlns:a16="http://schemas.microsoft.com/office/drawing/2014/main" id="{1E873157-EC8B-5282-21B8-749E6AD5CAE9}"/>
              </a:ext>
            </a:extLst>
          </p:cNvPr>
          <p:cNvSpPr txBox="1"/>
          <p:nvPr/>
        </p:nvSpPr>
        <p:spPr>
          <a:xfrm>
            <a:off x="550794" y="1539910"/>
            <a:ext cx="3752758" cy="3693319"/>
          </a:xfrm>
          <a:prstGeom prst="rect">
            <a:avLst/>
          </a:prstGeom>
          <a:noFill/>
        </p:spPr>
        <p:txBody>
          <a:bodyPr wrap="square">
            <a:spAutoFit/>
          </a:bodyPr>
          <a:lstStyle/>
          <a:p>
            <a:r>
              <a:rPr lang="es-MX" b="0" i="0" dirty="0">
                <a:effectLst/>
                <a:latin typeface="ui-sans-serif"/>
              </a:rPr>
              <a:t>Una API externa que proporciona significados sobre medicamentos permite a los usuarios acceder a información detallada y confiable sobre fármacos de manera rápida y eficiente. A través de esta herramienta, es posible realizar búsquedas específicas sobre medicamentos, obteniendo datos clave como su composición, usos, efectos secundarios, interacciones con otros fármacos, dosis recomendadas y contraindicaciones. </a:t>
            </a:r>
            <a:endParaRPr lang="es-CO"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30" name="Google Shape;230;p16"/>
          <p:cNvSpPr txBox="1"/>
          <p:nvPr/>
        </p:nvSpPr>
        <p:spPr>
          <a:xfrm>
            <a:off x="1458573" y="336716"/>
            <a:ext cx="4841955" cy="2387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600"/>
              </a:spcBef>
              <a:spcAft>
                <a:spcPts val="0"/>
              </a:spcAft>
              <a:buClr>
                <a:schemeClr val="dk1"/>
              </a:buClr>
              <a:buSzPts val="5000"/>
              <a:buFont typeface="Calibri"/>
              <a:buNone/>
            </a:pPr>
            <a:r>
              <a:rPr lang="es-MX" sz="3700" dirty="0">
                <a:solidFill>
                  <a:schemeClr val="dk1"/>
                </a:solidFill>
                <a:latin typeface="Calibri"/>
                <a:ea typeface="Calibri"/>
                <a:cs typeface="Calibri"/>
                <a:sym typeface="Calibri"/>
              </a:rPr>
              <a:t>6. </a:t>
            </a:r>
            <a:r>
              <a:rPr lang="es-MX" sz="3700" dirty="0" err="1">
                <a:solidFill>
                  <a:schemeClr val="dk1"/>
                </a:solidFill>
                <a:latin typeface="Calibri"/>
                <a:ea typeface="Calibri"/>
                <a:cs typeface="Calibri"/>
                <a:sym typeface="Calibri"/>
              </a:rPr>
              <a:t>Posman</a:t>
            </a:r>
            <a:r>
              <a:rPr lang="es-MX" sz="3700" dirty="0">
                <a:solidFill>
                  <a:schemeClr val="dk1"/>
                </a:solidFill>
                <a:latin typeface="Calibri"/>
                <a:ea typeface="Calibri"/>
                <a:cs typeface="Calibri"/>
                <a:sym typeface="Calibri"/>
              </a:rPr>
              <a:t> y </a:t>
            </a:r>
            <a:r>
              <a:rPr lang="es-MX" sz="3700" dirty="0" err="1">
                <a:solidFill>
                  <a:schemeClr val="dk1"/>
                </a:solidFill>
                <a:latin typeface="Calibri"/>
                <a:ea typeface="Calibri"/>
                <a:cs typeface="Calibri"/>
                <a:sym typeface="Calibri"/>
              </a:rPr>
              <a:t>tunder</a:t>
            </a:r>
            <a:r>
              <a:rPr lang="es-MX" sz="3700" dirty="0">
                <a:solidFill>
                  <a:schemeClr val="dk1"/>
                </a:solidFill>
                <a:latin typeface="Calibri"/>
                <a:ea typeface="Calibri"/>
                <a:cs typeface="Calibri"/>
                <a:sym typeface="Calibri"/>
              </a:rPr>
              <a:t>  </a:t>
            </a:r>
            <a:endParaRPr sz="3700" dirty="0"/>
          </a:p>
          <a:p>
            <a:pPr marL="0" marR="0" lvl="0" indent="0" algn="l" rtl="0">
              <a:lnSpc>
                <a:spcPct val="90000"/>
              </a:lnSpc>
              <a:spcBef>
                <a:spcPts val="600"/>
              </a:spcBef>
              <a:spcAft>
                <a:spcPts val="0"/>
              </a:spcAft>
              <a:buClr>
                <a:schemeClr val="dk1"/>
              </a:buClr>
              <a:buSzPts val="5000"/>
              <a:buFont typeface="Calibri"/>
              <a:buNone/>
            </a:pPr>
            <a:endParaRPr sz="5000" dirty="0">
              <a:solidFill>
                <a:schemeClr val="dk1"/>
              </a:solidFill>
              <a:latin typeface="Calibri"/>
              <a:ea typeface="Calibri"/>
              <a:cs typeface="Calibri"/>
              <a:sym typeface="Calibri"/>
            </a:endParaRPr>
          </a:p>
        </p:txBody>
      </p:sp>
      <p:pic>
        <p:nvPicPr>
          <p:cNvPr id="238" name="Google Shape;238;p16"/>
          <p:cNvPicPr preferRelativeResize="0"/>
          <p:nvPr/>
        </p:nvPicPr>
        <p:blipFill rotWithShape="1">
          <a:blip r:embed="rId3">
            <a:alphaModFix/>
          </a:blip>
          <a:srcRect/>
          <a:stretch/>
        </p:blipFill>
        <p:spPr>
          <a:xfrm>
            <a:off x="267833" y="320758"/>
            <a:ext cx="866896" cy="781159"/>
          </a:xfrm>
          <a:prstGeom prst="rect">
            <a:avLst/>
          </a:prstGeom>
          <a:noFill/>
          <a:ln>
            <a:noFill/>
          </a:ln>
        </p:spPr>
      </p:pic>
      <p:sp>
        <p:nvSpPr>
          <p:cNvPr id="2" name="CuadroTexto 1">
            <a:extLst>
              <a:ext uri="{FF2B5EF4-FFF2-40B4-BE49-F238E27FC236}">
                <a16:creationId xmlns:a16="http://schemas.microsoft.com/office/drawing/2014/main" id="{227C8B93-7174-4578-9231-EF5B58E01A15}"/>
              </a:ext>
            </a:extLst>
          </p:cNvPr>
          <p:cNvSpPr txBox="1"/>
          <p:nvPr/>
        </p:nvSpPr>
        <p:spPr>
          <a:xfrm>
            <a:off x="1458573" y="1101916"/>
            <a:ext cx="7134091" cy="1138773"/>
          </a:xfrm>
          <a:prstGeom prst="rect">
            <a:avLst/>
          </a:prstGeom>
          <a:noFill/>
        </p:spPr>
        <p:txBody>
          <a:bodyPr wrap="square" rtlCol="0">
            <a:spAutoFit/>
          </a:bodyPr>
          <a:lstStyle/>
          <a:p>
            <a:pPr algn="just"/>
            <a:r>
              <a:rPr lang="es-CO" sz="2000" dirty="0" err="1">
                <a:latin typeface="+mj-lt"/>
              </a:rPr>
              <a:t>Codigo</a:t>
            </a:r>
            <a:r>
              <a:rPr lang="es-CO" sz="2000" dirty="0">
                <a:latin typeface="+mj-lt"/>
              </a:rPr>
              <a:t> de la api con dependencia </a:t>
            </a:r>
            <a:r>
              <a:rPr lang="es-CO" sz="2000" dirty="0" err="1">
                <a:latin typeface="+mj-lt"/>
              </a:rPr>
              <a:t>express</a:t>
            </a:r>
            <a:r>
              <a:rPr lang="es-CO" sz="2000" dirty="0">
                <a:latin typeface="+mj-lt"/>
              </a:rPr>
              <a:t>.</a:t>
            </a:r>
          </a:p>
          <a:p>
            <a:endParaRPr lang="es-CO" sz="2400" dirty="0"/>
          </a:p>
          <a:p>
            <a:endParaRPr lang="es-ES" sz="2400" dirty="0"/>
          </a:p>
        </p:txBody>
      </p:sp>
      <p:pic>
        <p:nvPicPr>
          <p:cNvPr id="4" name="Imagen 3">
            <a:extLst>
              <a:ext uri="{FF2B5EF4-FFF2-40B4-BE49-F238E27FC236}">
                <a16:creationId xmlns:a16="http://schemas.microsoft.com/office/drawing/2014/main" id="{4202D306-4BAC-4A97-89C5-C66B62D769E9}"/>
              </a:ext>
            </a:extLst>
          </p:cNvPr>
          <p:cNvPicPr>
            <a:picLocks noChangeAspect="1"/>
          </p:cNvPicPr>
          <p:nvPr/>
        </p:nvPicPr>
        <p:blipFill>
          <a:blip r:embed="rId4"/>
          <a:stretch>
            <a:fillRect/>
          </a:stretch>
        </p:blipFill>
        <p:spPr>
          <a:xfrm>
            <a:off x="1134729" y="1671303"/>
            <a:ext cx="8768079" cy="49251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10564793" y="0"/>
            <a:ext cx="1627207" cy="1290918"/>
          </a:xfrm>
          <a:prstGeom prst="rect">
            <a:avLst/>
          </a:prstGeom>
          <a:noFill/>
          <a:ln>
            <a:noFill/>
          </a:ln>
        </p:spPr>
      </p:pic>
      <p:sp>
        <p:nvSpPr>
          <p:cNvPr id="274" name="Google Shape;274;p19"/>
          <p:cNvSpPr txBox="1"/>
          <p:nvPr/>
        </p:nvSpPr>
        <p:spPr>
          <a:xfrm>
            <a:off x="1513447" y="365862"/>
            <a:ext cx="8389257" cy="400069"/>
          </a:xfrm>
          <a:prstGeom prst="rect">
            <a:avLst/>
          </a:prstGeom>
          <a:noFill/>
          <a:ln>
            <a:noFill/>
          </a:ln>
        </p:spPr>
        <p:txBody>
          <a:bodyPr spcFirstLastPara="1" wrap="square" lIns="91425" tIns="45700" rIns="91425" bIns="45700" anchor="t" anchorCtr="0">
            <a:spAutoFit/>
          </a:bodyPr>
          <a:lstStyle/>
          <a:p>
            <a:pPr lvl="0"/>
            <a:r>
              <a:rPr lang="es-CO" sz="2000" dirty="0" err="1">
                <a:solidFill>
                  <a:schemeClr val="dk1"/>
                </a:solidFill>
                <a:latin typeface="+mj-lt"/>
                <a:ea typeface="Calibri"/>
                <a:cs typeface="Calibri"/>
                <a:sym typeface="Calibri"/>
              </a:rPr>
              <a:t>Get</a:t>
            </a:r>
            <a:r>
              <a:rPr lang="es-CO" sz="2000" dirty="0">
                <a:solidFill>
                  <a:schemeClr val="dk1"/>
                </a:solidFill>
                <a:latin typeface="+mj-lt"/>
                <a:ea typeface="Calibri"/>
                <a:cs typeface="Calibri"/>
                <a:sym typeface="Calibri"/>
              </a:rPr>
              <a:t> para obtener todas las notificaciones</a:t>
            </a:r>
            <a:endParaRPr sz="2000" dirty="0">
              <a:solidFill>
                <a:schemeClr val="dk1"/>
              </a:solidFill>
              <a:latin typeface="+mj-lt"/>
              <a:ea typeface="Calibri"/>
              <a:cs typeface="Calibri"/>
              <a:sym typeface="Calibri"/>
            </a:endParaRPr>
          </a:p>
        </p:txBody>
      </p:sp>
      <p:pic>
        <p:nvPicPr>
          <p:cNvPr id="5" name="Imagen 4">
            <a:extLst>
              <a:ext uri="{FF2B5EF4-FFF2-40B4-BE49-F238E27FC236}">
                <a16:creationId xmlns:a16="http://schemas.microsoft.com/office/drawing/2014/main" id="{EF87DACB-645A-4136-B105-26AD4443FC10}"/>
              </a:ext>
            </a:extLst>
          </p:cNvPr>
          <p:cNvPicPr>
            <a:picLocks noChangeAspect="1"/>
          </p:cNvPicPr>
          <p:nvPr/>
        </p:nvPicPr>
        <p:blipFill>
          <a:blip r:embed="rId4"/>
          <a:stretch>
            <a:fillRect/>
          </a:stretch>
        </p:blipFill>
        <p:spPr>
          <a:xfrm>
            <a:off x="1188917" y="1131792"/>
            <a:ext cx="8713787" cy="5173567"/>
          </a:xfrm>
          <a:prstGeom prst="rect">
            <a:avLst/>
          </a:prstGeom>
        </p:spPr>
      </p:pic>
    </p:spTree>
    <p:extLst>
      <p:ext uri="{BB962C8B-B14F-4D97-AF65-F5344CB8AC3E}">
        <p14:creationId xmlns:p14="http://schemas.microsoft.com/office/powerpoint/2010/main" val="108289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0" y="170779"/>
            <a:ext cx="1627207" cy="1290918"/>
          </a:xfrm>
          <a:prstGeom prst="rect">
            <a:avLst/>
          </a:prstGeom>
          <a:noFill/>
          <a:ln>
            <a:noFill/>
          </a:ln>
        </p:spPr>
      </p:pic>
      <p:sp>
        <p:nvSpPr>
          <p:cNvPr id="274" name="Google Shape;274;p19"/>
          <p:cNvSpPr txBox="1"/>
          <p:nvPr/>
        </p:nvSpPr>
        <p:spPr>
          <a:xfrm>
            <a:off x="1621168" y="712971"/>
            <a:ext cx="8389257" cy="400069"/>
          </a:xfrm>
          <a:prstGeom prst="rect">
            <a:avLst/>
          </a:prstGeom>
          <a:noFill/>
          <a:ln>
            <a:noFill/>
          </a:ln>
        </p:spPr>
        <p:txBody>
          <a:bodyPr spcFirstLastPara="1" wrap="square" lIns="91425" tIns="45700" rIns="91425" bIns="45700" anchor="t" anchorCtr="0">
            <a:spAutoFit/>
          </a:bodyPr>
          <a:lstStyle/>
          <a:p>
            <a:pPr lvl="0"/>
            <a:r>
              <a:rPr lang="es-CO" sz="2000" dirty="0" err="1">
                <a:solidFill>
                  <a:schemeClr val="dk1"/>
                </a:solidFill>
                <a:latin typeface="+mj-lt"/>
                <a:ea typeface="Calibri"/>
                <a:cs typeface="Calibri"/>
                <a:sym typeface="Calibri"/>
              </a:rPr>
              <a:t>Get</a:t>
            </a:r>
            <a:r>
              <a:rPr lang="es-CO" sz="2000" dirty="0">
                <a:solidFill>
                  <a:schemeClr val="dk1"/>
                </a:solidFill>
                <a:latin typeface="+mj-lt"/>
                <a:ea typeface="Calibri"/>
                <a:cs typeface="Calibri"/>
                <a:sym typeface="Calibri"/>
              </a:rPr>
              <a:t> para obtener una notificación específica por ID</a:t>
            </a:r>
            <a:endParaRPr sz="2000" dirty="0">
              <a:solidFill>
                <a:schemeClr val="dk1"/>
              </a:solidFill>
              <a:latin typeface="+mj-lt"/>
              <a:ea typeface="Calibri"/>
              <a:cs typeface="Calibri"/>
              <a:sym typeface="Calibri"/>
            </a:endParaRPr>
          </a:p>
        </p:txBody>
      </p:sp>
      <p:pic>
        <p:nvPicPr>
          <p:cNvPr id="3" name="Imagen 2">
            <a:extLst>
              <a:ext uri="{FF2B5EF4-FFF2-40B4-BE49-F238E27FC236}">
                <a16:creationId xmlns:a16="http://schemas.microsoft.com/office/drawing/2014/main" id="{E7A4C262-ECA1-4858-9227-D69BA701EA8A}"/>
              </a:ext>
            </a:extLst>
          </p:cNvPr>
          <p:cNvPicPr>
            <a:picLocks noChangeAspect="1"/>
          </p:cNvPicPr>
          <p:nvPr/>
        </p:nvPicPr>
        <p:blipFill>
          <a:blip r:embed="rId4"/>
          <a:stretch>
            <a:fillRect/>
          </a:stretch>
        </p:blipFill>
        <p:spPr>
          <a:xfrm>
            <a:off x="1339513" y="1461697"/>
            <a:ext cx="8952568" cy="4846977"/>
          </a:xfrm>
          <a:prstGeom prst="rect">
            <a:avLst/>
          </a:prstGeom>
        </p:spPr>
      </p:pic>
    </p:spTree>
    <p:extLst>
      <p:ext uri="{BB962C8B-B14F-4D97-AF65-F5344CB8AC3E}">
        <p14:creationId xmlns:p14="http://schemas.microsoft.com/office/powerpoint/2010/main" val="2109322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20320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10564793" y="0"/>
            <a:ext cx="1627207" cy="1290918"/>
          </a:xfrm>
          <a:prstGeom prst="rect">
            <a:avLst/>
          </a:prstGeom>
          <a:noFill/>
          <a:ln>
            <a:noFill/>
          </a:ln>
        </p:spPr>
      </p:pic>
      <p:sp>
        <p:nvSpPr>
          <p:cNvPr id="274" name="Google Shape;274;p19"/>
          <p:cNvSpPr txBox="1"/>
          <p:nvPr/>
        </p:nvSpPr>
        <p:spPr>
          <a:xfrm>
            <a:off x="1604887" y="352606"/>
            <a:ext cx="8389257" cy="400069"/>
          </a:xfrm>
          <a:prstGeom prst="rect">
            <a:avLst/>
          </a:prstGeom>
          <a:noFill/>
          <a:ln>
            <a:noFill/>
          </a:ln>
        </p:spPr>
        <p:txBody>
          <a:bodyPr spcFirstLastPara="1" wrap="square" lIns="91425" tIns="45700" rIns="91425" bIns="45700" anchor="t" anchorCtr="0">
            <a:spAutoFit/>
          </a:bodyPr>
          <a:lstStyle/>
          <a:p>
            <a:pPr lvl="0"/>
            <a:r>
              <a:rPr lang="es-CO" sz="2000" dirty="0">
                <a:solidFill>
                  <a:schemeClr val="dk1"/>
                </a:solidFill>
                <a:latin typeface="+mj-lt"/>
                <a:ea typeface="Calibri"/>
                <a:cs typeface="Calibri"/>
                <a:sym typeface="Calibri"/>
              </a:rPr>
              <a:t>Post para agregar una notificación</a:t>
            </a:r>
            <a:endParaRPr sz="2000" dirty="0">
              <a:solidFill>
                <a:schemeClr val="dk1"/>
              </a:solidFill>
              <a:latin typeface="+mj-lt"/>
              <a:ea typeface="Calibri"/>
              <a:cs typeface="Calibri"/>
              <a:sym typeface="Calibri"/>
            </a:endParaRPr>
          </a:p>
        </p:txBody>
      </p:sp>
      <p:pic>
        <p:nvPicPr>
          <p:cNvPr id="3" name="Imagen 2">
            <a:extLst>
              <a:ext uri="{FF2B5EF4-FFF2-40B4-BE49-F238E27FC236}">
                <a16:creationId xmlns:a16="http://schemas.microsoft.com/office/drawing/2014/main" id="{52D89EBF-5CD9-4CA3-8BF3-F9BD1FFCC86F}"/>
              </a:ext>
            </a:extLst>
          </p:cNvPr>
          <p:cNvPicPr>
            <a:picLocks noChangeAspect="1"/>
          </p:cNvPicPr>
          <p:nvPr/>
        </p:nvPicPr>
        <p:blipFill>
          <a:blip r:embed="rId4"/>
          <a:stretch>
            <a:fillRect/>
          </a:stretch>
        </p:blipFill>
        <p:spPr>
          <a:xfrm>
            <a:off x="1611507" y="1105281"/>
            <a:ext cx="8750087" cy="5108993"/>
          </a:xfrm>
          <a:prstGeom prst="rect">
            <a:avLst/>
          </a:prstGeom>
        </p:spPr>
      </p:pic>
    </p:spTree>
    <p:extLst>
      <p:ext uri="{BB962C8B-B14F-4D97-AF65-F5344CB8AC3E}">
        <p14:creationId xmlns:p14="http://schemas.microsoft.com/office/powerpoint/2010/main" val="175913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0" y="170779"/>
            <a:ext cx="1627207" cy="1290918"/>
          </a:xfrm>
          <a:prstGeom prst="rect">
            <a:avLst/>
          </a:prstGeom>
          <a:noFill/>
          <a:ln>
            <a:noFill/>
          </a:ln>
        </p:spPr>
      </p:pic>
      <p:sp>
        <p:nvSpPr>
          <p:cNvPr id="274" name="Google Shape;274;p19"/>
          <p:cNvSpPr txBox="1"/>
          <p:nvPr/>
        </p:nvSpPr>
        <p:spPr>
          <a:xfrm>
            <a:off x="1765015" y="712971"/>
            <a:ext cx="8389257" cy="400069"/>
          </a:xfrm>
          <a:prstGeom prst="rect">
            <a:avLst/>
          </a:prstGeom>
          <a:noFill/>
          <a:ln>
            <a:noFill/>
          </a:ln>
        </p:spPr>
        <p:txBody>
          <a:bodyPr spcFirstLastPara="1" wrap="square" lIns="91425" tIns="45700" rIns="91425" bIns="45700" anchor="t" anchorCtr="0">
            <a:spAutoFit/>
          </a:bodyPr>
          <a:lstStyle/>
          <a:p>
            <a:pPr lvl="0"/>
            <a:r>
              <a:rPr lang="es-CO" sz="2000" dirty="0" err="1">
                <a:solidFill>
                  <a:schemeClr val="dk1"/>
                </a:solidFill>
                <a:latin typeface="+mj-lt"/>
                <a:ea typeface="Calibri"/>
                <a:cs typeface="Calibri"/>
                <a:sym typeface="Calibri"/>
              </a:rPr>
              <a:t>Delete</a:t>
            </a:r>
            <a:r>
              <a:rPr lang="es-CO" sz="2000" dirty="0">
                <a:solidFill>
                  <a:schemeClr val="dk1"/>
                </a:solidFill>
                <a:latin typeface="+mj-lt"/>
                <a:ea typeface="Calibri"/>
                <a:cs typeface="Calibri"/>
                <a:sym typeface="Calibri"/>
              </a:rPr>
              <a:t> para borrar 1 mensaje por ID</a:t>
            </a:r>
            <a:endParaRPr sz="2000" dirty="0">
              <a:solidFill>
                <a:schemeClr val="dk1"/>
              </a:solidFill>
              <a:latin typeface="+mj-lt"/>
              <a:ea typeface="Calibri"/>
              <a:cs typeface="Calibri"/>
              <a:sym typeface="Calibri"/>
            </a:endParaRPr>
          </a:p>
        </p:txBody>
      </p:sp>
      <p:pic>
        <p:nvPicPr>
          <p:cNvPr id="3" name="Imagen 2">
            <a:extLst>
              <a:ext uri="{FF2B5EF4-FFF2-40B4-BE49-F238E27FC236}">
                <a16:creationId xmlns:a16="http://schemas.microsoft.com/office/drawing/2014/main" id="{D273885D-ED2E-467B-908B-F90FCA7B1A5C}"/>
              </a:ext>
            </a:extLst>
          </p:cNvPr>
          <p:cNvPicPr>
            <a:picLocks noChangeAspect="1"/>
          </p:cNvPicPr>
          <p:nvPr/>
        </p:nvPicPr>
        <p:blipFill>
          <a:blip r:embed="rId4"/>
          <a:stretch>
            <a:fillRect/>
          </a:stretch>
        </p:blipFill>
        <p:spPr>
          <a:xfrm>
            <a:off x="1567099" y="1249622"/>
            <a:ext cx="9057800" cy="5213122"/>
          </a:xfrm>
          <a:prstGeom prst="rect">
            <a:avLst/>
          </a:prstGeom>
        </p:spPr>
      </p:pic>
    </p:spTree>
    <p:extLst>
      <p:ext uri="{BB962C8B-B14F-4D97-AF65-F5344CB8AC3E}">
        <p14:creationId xmlns:p14="http://schemas.microsoft.com/office/powerpoint/2010/main" val="2589938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9"/>
          <p:cNvSpPr/>
          <p:nvPr/>
        </p:nvSpPr>
        <p:spPr>
          <a:xfrm>
            <a:off x="20320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9"/>
          <p:cNvSpPr txBox="1">
            <a:spLocks noGrp="1"/>
          </p:cNvSpPr>
          <p:nvPr>
            <p:ph idx="1"/>
          </p:nvPr>
        </p:nvSpPr>
        <p:spPr>
          <a:xfrm>
            <a:off x="550795" y="3386777"/>
            <a:ext cx="6299199" cy="393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sz="3200"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300" dirty="0">
              <a:latin typeface="Arial"/>
              <a:ea typeface="Arial"/>
              <a:cs typeface="Arial"/>
              <a:sym typeface="Arial"/>
            </a:endParaRPr>
          </a:p>
        </p:txBody>
      </p:sp>
      <p:pic>
        <p:nvPicPr>
          <p:cNvPr id="273" name="Google Shape;273;p19"/>
          <p:cNvPicPr preferRelativeResize="0"/>
          <p:nvPr/>
        </p:nvPicPr>
        <p:blipFill rotWithShape="1">
          <a:blip r:embed="rId3">
            <a:alphaModFix/>
          </a:blip>
          <a:srcRect/>
          <a:stretch/>
        </p:blipFill>
        <p:spPr>
          <a:xfrm>
            <a:off x="10564793" y="0"/>
            <a:ext cx="1627207" cy="1290918"/>
          </a:xfrm>
          <a:prstGeom prst="rect">
            <a:avLst/>
          </a:prstGeom>
          <a:noFill/>
          <a:ln>
            <a:noFill/>
          </a:ln>
        </p:spPr>
      </p:pic>
      <p:pic>
        <p:nvPicPr>
          <p:cNvPr id="4" name="Imagen 3">
            <a:extLst>
              <a:ext uri="{FF2B5EF4-FFF2-40B4-BE49-F238E27FC236}">
                <a16:creationId xmlns:a16="http://schemas.microsoft.com/office/drawing/2014/main" id="{BA379348-0953-4E57-950F-EF75A0CE43FD}"/>
              </a:ext>
            </a:extLst>
          </p:cNvPr>
          <p:cNvPicPr>
            <a:picLocks noChangeAspect="1"/>
          </p:cNvPicPr>
          <p:nvPr/>
        </p:nvPicPr>
        <p:blipFill>
          <a:blip r:embed="rId4"/>
          <a:stretch>
            <a:fillRect/>
          </a:stretch>
        </p:blipFill>
        <p:spPr>
          <a:xfrm>
            <a:off x="1480211" y="783907"/>
            <a:ext cx="9084582" cy="5545773"/>
          </a:xfrm>
          <a:prstGeom prst="rect">
            <a:avLst/>
          </a:prstGeom>
        </p:spPr>
      </p:pic>
    </p:spTree>
    <p:extLst>
      <p:ext uri="{BB962C8B-B14F-4D97-AF65-F5344CB8AC3E}">
        <p14:creationId xmlns:p14="http://schemas.microsoft.com/office/powerpoint/2010/main" val="1925115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0"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descr="Fondo de tecnología de bloques y redes azules">
            <a:extLst>
              <a:ext uri="{FF2B5EF4-FFF2-40B4-BE49-F238E27FC236}">
                <a16:creationId xmlns:a16="http://schemas.microsoft.com/office/drawing/2014/main" id="{7A8B4870-50C8-7DF5-8CD3-1D07231BFE61}"/>
              </a:ext>
            </a:extLst>
          </p:cNvPr>
          <p:cNvPicPr>
            <a:picLocks noChangeAspect="1"/>
          </p:cNvPicPr>
          <p:nvPr/>
        </p:nvPicPr>
        <p:blipFill>
          <a:blip r:embed="rId3"/>
          <a:srcRect r="20689" b="-446"/>
          <a:stretch/>
        </p:blipFill>
        <p:spPr>
          <a:xfrm>
            <a:off x="-3047" y="10"/>
            <a:ext cx="9669642" cy="6857990"/>
          </a:xfrm>
          <a:prstGeom prst="rect">
            <a:avLst/>
          </a:prstGeom>
        </p:spPr>
      </p:pic>
      <p:sp>
        <p:nvSpPr>
          <p:cNvPr id="115" name="Rectangle 1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Google Shape;106;p2"/>
          <p:cNvSpPr txBox="1"/>
          <p:nvPr/>
        </p:nvSpPr>
        <p:spPr>
          <a:xfrm>
            <a:off x="7531610" y="0"/>
            <a:ext cx="3822189" cy="1899912"/>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000" dirty="0" err="1">
                <a:latin typeface="+mj-lt"/>
                <a:ea typeface="+mj-ea"/>
                <a:cs typeface="+mj-cs"/>
                <a:sym typeface="Work Sans Light"/>
              </a:rPr>
              <a:t>Índice</a:t>
            </a:r>
            <a:endParaRPr lang="en-US" sz="4000" dirty="0">
              <a:latin typeface="+mj-lt"/>
              <a:ea typeface="+mj-ea"/>
              <a:cs typeface="+mj-cs"/>
            </a:endParaRPr>
          </a:p>
        </p:txBody>
      </p:sp>
      <p:sp>
        <p:nvSpPr>
          <p:cNvPr id="107" name="Google Shape;107;p2"/>
          <p:cNvSpPr txBox="1"/>
          <p:nvPr/>
        </p:nvSpPr>
        <p:spPr>
          <a:xfrm>
            <a:off x="7531610" y="1557619"/>
            <a:ext cx="3822189" cy="3742762"/>
          </a:xfrm>
          <a:prstGeom prst="rect">
            <a:avLst/>
          </a:prstGeom>
        </p:spPr>
        <p:txBody>
          <a:bodyPr spcFirstLastPara="1" vert="horz" lIns="91440" tIns="45720" rIns="91440" bIns="45720" rtlCol="0" anchorCtr="0">
            <a:normAutofit/>
          </a:bodyPr>
          <a:lstStyle/>
          <a:p>
            <a:pPr marR="0" lvl="0" indent="-228600">
              <a:lnSpc>
                <a:spcPct val="90000"/>
              </a:lnSpc>
              <a:spcBef>
                <a:spcPts val="0"/>
              </a:spcBef>
              <a:spcAft>
                <a:spcPts val="600"/>
              </a:spcAft>
              <a:buClr>
                <a:schemeClr val="dk1"/>
              </a:buClr>
              <a:buSzPts val="2000"/>
              <a:buFont typeface="Arial" panose="020B0604020202020204" pitchFamily="34" charset="0"/>
              <a:buChar char="•"/>
            </a:pPr>
            <a:r>
              <a:rPr lang="en-US" sz="2000" dirty="0">
                <a:sym typeface="Calibri"/>
              </a:rPr>
              <a:t>1.Presentación.</a:t>
            </a:r>
            <a:endParaRPr lang="en-US" sz="2000" dirty="0"/>
          </a:p>
          <a:p>
            <a:pPr marR="0" lvl="0">
              <a:lnSpc>
                <a:spcPct val="90000"/>
              </a:lnSpc>
              <a:spcBef>
                <a:spcPts val="0"/>
              </a:spcBef>
              <a:spcAft>
                <a:spcPts val="600"/>
              </a:spcAft>
            </a:pPr>
            <a:r>
              <a:rPr lang="en-US" sz="2000" dirty="0">
                <a:sym typeface="Calibri"/>
              </a:rPr>
              <a:t>          1.1  </a:t>
            </a:r>
            <a:r>
              <a:rPr lang="en-US" sz="2000" dirty="0" err="1">
                <a:sym typeface="Calibri"/>
              </a:rPr>
              <a:t>Objetivo</a:t>
            </a:r>
            <a:r>
              <a:rPr lang="en-US" sz="2000" dirty="0">
                <a:sym typeface="Calibri"/>
              </a:rPr>
              <a:t> API.</a:t>
            </a:r>
            <a:endParaRPr lang="en-US" sz="2000" dirty="0"/>
          </a:p>
          <a:p>
            <a:pPr marL="0" marR="0" lvl="0" indent="-228600">
              <a:lnSpc>
                <a:spcPct val="90000"/>
              </a:lnSpc>
              <a:spcBef>
                <a:spcPts val="0"/>
              </a:spcBef>
              <a:spcAft>
                <a:spcPts val="600"/>
              </a:spcAft>
              <a:buFont typeface="Arial" panose="020B0604020202020204" pitchFamily="34" charset="0"/>
              <a:buChar char="•"/>
            </a:pPr>
            <a:r>
              <a:rPr lang="en-US" sz="2000" dirty="0">
                <a:sym typeface="Calibri"/>
              </a:rPr>
              <a:t>2. Vistas </a:t>
            </a:r>
          </a:p>
          <a:p>
            <a:pPr marL="0" marR="0" lvl="0" indent="-228600">
              <a:lnSpc>
                <a:spcPct val="90000"/>
              </a:lnSpc>
              <a:spcBef>
                <a:spcPts val="0"/>
              </a:spcBef>
              <a:spcAft>
                <a:spcPts val="600"/>
              </a:spcAft>
              <a:buFont typeface="Arial" panose="020B0604020202020204" pitchFamily="34" charset="0"/>
              <a:buChar char="•"/>
            </a:pPr>
            <a:r>
              <a:rPr lang="en-US" sz="2000" dirty="0">
                <a:sym typeface="Calibri"/>
              </a:rPr>
              <a:t>3. </a:t>
            </a:r>
            <a:r>
              <a:rPr lang="en-US" sz="2000" dirty="0" err="1">
                <a:sym typeface="Calibri"/>
              </a:rPr>
              <a:t>Metodos</a:t>
            </a:r>
            <a:endParaRPr lang="en-US" sz="2000" dirty="0">
              <a:sym typeface="Calibri"/>
            </a:endParaRPr>
          </a:p>
          <a:p>
            <a:pPr marR="0" lvl="0">
              <a:lnSpc>
                <a:spcPct val="90000"/>
              </a:lnSpc>
              <a:spcBef>
                <a:spcPts val="0"/>
              </a:spcBef>
              <a:spcAft>
                <a:spcPts val="600"/>
              </a:spcAft>
            </a:pPr>
            <a:r>
              <a:rPr lang="en-US" sz="2000" dirty="0">
                <a:sym typeface="Calibri"/>
              </a:rPr>
              <a:t>          3.1  Get</a:t>
            </a:r>
          </a:p>
          <a:p>
            <a:pPr marR="0" lvl="0">
              <a:lnSpc>
                <a:spcPct val="90000"/>
              </a:lnSpc>
              <a:spcBef>
                <a:spcPts val="0"/>
              </a:spcBef>
              <a:spcAft>
                <a:spcPts val="600"/>
              </a:spcAft>
            </a:pPr>
            <a:r>
              <a:rPr lang="en-US" sz="2000" dirty="0">
                <a:sym typeface="Calibri"/>
              </a:rPr>
              <a:t>          3.2  Post y delete</a:t>
            </a:r>
            <a:endParaRPr lang="en-US" sz="2000" dirty="0"/>
          </a:p>
          <a:p>
            <a:pPr marL="0" marR="0" lvl="0" indent="-228600">
              <a:lnSpc>
                <a:spcPct val="90000"/>
              </a:lnSpc>
              <a:spcBef>
                <a:spcPts val="0"/>
              </a:spcBef>
              <a:spcAft>
                <a:spcPts val="600"/>
              </a:spcAft>
              <a:buFont typeface="Arial" panose="020B0604020202020204" pitchFamily="34" charset="0"/>
              <a:buChar char="•"/>
            </a:pPr>
            <a:r>
              <a:rPr lang="en-US" sz="2000" dirty="0">
                <a:sym typeface="Calibri"/>
              </a:rPr>
              <a:t>4. BD </a:t>
            </a:r>
            <a:r>
              <a:rPr lang="en-US" sz="2000" dirty="0" err="1">
                <a:sym typeface="Calibri"/>
              </a:rPr>
              <a:t>consumo</a:t>
            </a:r>
            <a:r>
              <a:rPr lang="en-US" sz="2000" dirty="0">
                <a:sym typeface="Calibri"/>
              </a:rPr>
              <a:t> </a:t>
            </a:r>
            <a:r>
              <a:rPr lang="en-US" sz="2000" dirty="0" err="1">
                <a:sym typeface="Calibri"/>
              </a:rPr>
              <a:t>interno</a:t>
            </a:r>
            <a:r>
              <a:rPr lang="en-US" sz="2000" dirty="0">
                <a:sym typeface="Calibri"/>
              </a:rPr>
              <a:t>.</a:t>
            </a:r>
          </a:p>
          <a:p>
            <a:pPr marR="0" lvl="0">
              <a:lnSpc>
                <a:spcPct val="90000"/>
              </a:lnSpc>
              <a:spcBef>
                <a:spcPts val="0"/>
              </a:spcBef>
              <a:spcAft>
                <a:spcPts val="600"/>
              </a:spcAft>
            </a:pPr>
            <a:r>
              <a:rPr lang="en-US" sz="2000" dirty="0">
                <a:sym typeface="Calibri"/>
              </a:rPr>
              <a:t>          4.1  </a:t>
            </a:r>
            <a:r>
              <a:rPr lang="en-US" sz="2000" dirty="0" err="1">
                <a:sym typeface="Calibri"/>
              </a:rPr>
              <a:t>Diccionario</a:t>
            </a:r>
            <a:r>
              <a:rPr lang="en-US" sz="2000" dirty="0">
                <a:sym typeface="Calibri"/>
              </a:rPr>
              <a:t> de </a:t>
            </a:r>
            <a:r>
              <a:rPr lang="en-US" sz="2000" dirty="0" err="1">
                <a:sym typeface="Calibri"/>
              </a:rPr>
              <a:t>datos</a:t>
            </a:r>
            <a:r>
              <a:rPr lang="en-US" sz="2000" dirty="0">
                <a:sym typeface="Calibri"/>
              </a:rPr>
              <a:t>. </a:t>
            </a:r>
          </a:p>
          <a:p>
            <a:pPr marL="0" marR="0" lvl="0" indent="-228600">
              <a:lnSpc>
                <a:spcPct val="90000"/>
              </a:lnSpc>
              <a:spcBef>
                <a:spcPts val="0"/>
              </a:spcBef>
              <a:spcAft>
                <a:spcPts val="600"/>
              </a:spcAft>
              <a:buFont typeface="Arial" panose="020B0604020202020204" pitchFamily="34" charset="0"/>
              <a:buChar char="•"/>
            </a:pPr>
            <a:r>
              <a:rPr lang="en-US" sz="2000" dirty="0">
                <a:sym typeface="Calibri"/>
              </a:rPr>
              <a:t>5. API externa.</a:t>
            </a:r>
          </a:p>
          <a:p>
            <a:pPr marL="0" marR="0" lvl="0" indent="-228600">
              <a:lnSpc>
                <a:spcPct val="90000"/>
              </a:lnSpc>
              <a:spcBef>
                <a:spcPts val="0"/>
              </a:spcBef>
              <a:spcAft>
                <a:spcPts val="600"/>
              </a:spcAft>
              <a:buFont typeface="Arial" panose="020B0604020202020204" pitchFamily="34" charset="0"/>
              <a:buChar char="•"/>
            </a:pPr>
            <a:r>
              <a:rPr lang="en-US" sz="2000" dirty="0">
                <a:sym typeface="Calibri"/>
              </a:rPr>
              <a:t>6. </a:t>
            </a:r>
            <a:r>
              <a:rPr lang="en-US" sz="2000" dirty="0" err="1">
                <a:sym typeface="Calibri"/>
              </a:rPr>
              <a:t>Tunder</a:t>
            </a:r>
            <a:r>
              <a:rPr lang="en-US" sz="2000" dirty="0">
                <a:sym typeface="Calibri"/>
              </a:rPr>
              <a:t> y </a:t>
            </a:r>
            <a:r>
              <a:rPr lang="en-US" sz="2000" dirty="0" err="1">
                <a:sym typeface="Calibri"/>
              </a:rPr>
              <a:t>posman</a:t>
            </a:r>
            <a:r>
              <a:rPr lang="en-US" sz="2000" dirty="0">
                <a:sym typeface="Calibri"/>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38" name="Rectangle 12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3"/>
          <p:cNvSpPr txBox="1"/>
          <p:nvPr/>
        </p:nvSpPr>
        <p:spPr>
          <a:xfrm>
            <a:off x="2197101" y="735283"/>
            <a:ext cx="4978399" cy="3165045"/>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buClr>
                <a:schemeClr val="lt1"/>
              </a:buClr>
              <a:buSzPts val="8800"/>
            </a:pPr>
            <a:r>
              <a:rPr lang="en-US" sz="5200" kern="1200">
                <a:solidFill>
                  <a:schemeClr val="tx1"/>
                </a:solidFill>
                <a:latin typeface="+mj-lt"/>
                <a:ea typeface="+mj-ea"/>
                <a:cs typeface="+mj-cs"/>
                <a:sym typeface="Aparajita"/>
              </a:rPr>
              <a:t>1.  Presentación</a:t>
            </a:r>
            <a:endParaRPr lang="en-US" sz="5200" kern="1200">
              <a:solidFill>
                <a:schemeClr val="tx1"/>
              </a:solidFill>
              <a:latin typeface="+mj-lt"/>
              <a:ea typeface="+mj-ea"/>
              <a:cs typeface="+mj-cs"/>
              <a:sym typeface="Work Sans Medium"/>
            </a:endParaRPr>
          </a:p>
        </p:txBody>
      </p:sp>
      <p:pic>
        <p:nvPicPr>
          <p:cNvPr id="139" name="Graphic 115" descr="Projector screen">
            <a:extLst>
              <a:ext uri="{FF2B5EF4-FFF2-40B4-BE49-F238E27FC236}">
                <a16:creationId xmlns:a16="http://schemas.microsoft.com/office/drawing/2014/main" id="{C2E641F5-056B-F4D5-3B4A-E308FE6D72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pic>
        <p:nvPicPr>
          <p:cNvPr id="140" name="Graphic 117" descr="Projector screen">
            <a:extLst>
              <a:ext uri="{FF2B5EF4-FFF2-40B4-BE49-F238E27FC236}">
                <a16:creationId xmlns:a16="http://schemas.microsoft.com/office/drawing/2014/main" id="{31E05615-04A6-4A20-B6B6-99F23E5A3A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39"/>
                                        </p:tgtEl>
                                        <p:attrNameLst>
                                          <p:attrName>style.visibility</p:attrName>
                                        </p:attrNameLst>
                                      </p:cBhvr>
                                      <p:to>
                                        <p:strVal val="visible"/>
                                      </p:to>
                                    </p:set>
                                    <p:animEffect transition="in" filter="fade">
                                      <p:cBhvr>
                                        <p:cTn id="7" dur="700"/>
                                        <p:tgtEl>
                                          <p:spTgt spid="139"/>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40"/>
                                        </p:tgtEl>
                                        <p:attrNameLst>
                                          <p:attrName>style.visibility</p:attrName>
                                        </p:attrNameLst>
                                      </p:cBhvr>
                                      <p:to>
                                        <p:strVal val="visible"/>
                                      </p:to>
                                    </p:set>
                                    <p:animEffect transition="in" filter="fade">
                                      <p:cBhvr>
                                        <p:cTn id="10" dur="7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7" name="Rectangle 124">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4"/>
          <p:cNvSpPr txBox="1"/>
          <p:nvPr/>
        </p:nvSpPr>
        <p:spPr>
          <a:xfrm>
            <a:off x="838199" y="537883"/>
            <a:ext cx="4783697" cy="1942810"/>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4000" kern="1200" dirty="0" err="1">
                <a:solidFill>
                  <a:schemeClr val="tx1"/>
                </a:solidFill>
                <a:latin typeface="+mj-lt"/>
                <a:ea typeface="+mj-ea"/>
                <a:cs typeface="+mj-cs"/>
                <a:sym typeface="Work Sans Light"/>
              </a:rPr>
              <a:t>Objetivo</a:t>
            </a:r>
            <a:r>
              <a:rPr lang="en-US" sz="4000" kern="1200" dirty="0">
                <a:solidFill>
                  <a:schemeClr val="tx1"/>
                </a:solidFill>
                <a:latin typeface="+mj-lt"/>
                <a:ea typeface="+mj-ea"/>
                <a:cs typeface="+mj-cs"/>
                <a:sym typeface="Work Sans Light"/>
              </a:rPr>
              <a:t> </a:t>
            </a:r>
            <a:r>
              <a:rPr lang="en-US" sz="4000" dirty="0">
                <a:latin typeface="+mj-lt"/>
                <a:ea typeface="+mj-ea"/>
                <a:cs typeface="+mj-cs"/>
                <a:sym typeface="Work Sans Light"/>
              </a:rPr>
              <a:t>API</a:t>
            </a:r>
            <a:endParaRPr lang="en-US" sz="4000" kern="1200" dirty="0">
              <a:solidFill>
                <a:schemeClr val="tx1"/>
              </a:solidFill>
              <a:latin typeface="+mj-lt"/>
              <a:ea typeface="+mj-ea"/>
              <a:cs typeface="+mj-cs"/>
            </a:endParaRPr>
          </a:p>
        </p:txBody>
      </p:sp>
      <p:sp>
        <p:nvSpPr>
          <p:cNvPr id="119" name="Google Shape;119;p4"/>
          <p:cNvSpPr txBox="1"/>
          <p:nvPr/>
        </p:nvSpPr>
        <p:spPr>
          <a:xfrm>
            <a:off x="838198" y="2577998"/>
            <a:ext cx="4783697" cy="3433583"/>
          </a:xfrm>
          <a:prstGeom prst="rect">
            <a:avLst/>
          </a:prstGeom>
        </p:spPr>
        <p:txBody>
          <a:bodyPr spcFirstLastPara="1" vert="horz" lIns="91440" tIns="45720" rIns="91440" bIns="45720" rtlCol="0" anchorCtr="0">
            <a:normAutofit/>
          </a:bodyPr>
          <a:lstStyle/>
          <a:p>
            <a:pPr marR="0" lvl="0">
              <a:lnSpc>
                <a:spcPct val="90000"/>
              </a:lnSpc>
              <a:spcBef>
                <a:spcPts val="0"/>
              </a:spcBef>
              <a:spcAft>
                <a:spcPts val="600"/>
              </a:spcAft>
            </a:pPr>
            <a:r>
              <a:rPr lang="es-CO" sz="2000" dirty="0">
                <a:latin typeface="+mj-lt"/>
                <a:cs typeface="Arial" panose="020B0604020202020204" pitchFamily="34" charset="0"/>
              </a:rPr>
              <a:t>Desarrollar una API interna que notifique a los administradores y regentes cuando un producto en inventario alcance niveles bajos de stock o se acerque a su fecha de caducidad. La API enviará alertas automáticas que incluirán información sobre el producto, su cantidad actual en inventario y la fecha de caducidad, garantizando una acción oportuna para la reposición de stock y la gestión de productos próximos a vencer.</a:t>
            </a:r>
            <a:endParaRPr lang="en-US" sz="2000" dirty="0">
              <a:latin typeface="+mj-lt"/>
              <a:cs typeface="Arial" panose="020B0604020202020204" pitchFamily="34" charset="0"/>
              <a:sym typeface="Arial"/>
            </a:endParaRPr>
          </a:p>
        </p:txBody>
      </p:sp>
      <p:pic>
        <p:nvPicPr>
          <p:cNvPr id="120" name="Google Shape;120;p4" descr="Establecimientos Farmaceuticos"/>
          <p:cNvPicPr preferRelativeResize="0"/>
          <p:nvPr/>
        </p:nvPicPr>
        <p:blipFill rotWithShape="1">
          <a:blip r:embed="rId3"/>
          <a:stretch/>
        </p:blipFill>
        <p:spPr>
          <a:xfrm>
            <a:off x="5988424" y="646206"/>
            <a:ext cx="5365375" cy="53653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Google Shape;171;p11"/>
          <p:cNvSpPr txBox="1"/>
          <p:nvPr/>
        </p:nvSpPr>
        <p:spPr>
          <a:xfrm>
            <a:off x="394792" y="-2781389"/>
            <a:ext cx="7699437" cy="3900326"/>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buClr>
                <a:schemeClr val="dk2"/>
              </a:buClr>
              <a:buSzPts val="4000"/>
            </a:pPr>
            <a:r>
              <a:rPr lang="en-US" sz="5200" kern="1200" dirty="0">
                <a:solidFill>
                  <a:schemeClr val="tx1"/>
                </a:solidFill>
                <a:latin typeface="+mj-lt"/>
                <a:ea typeface="+mj-ea"/>
                <a:cs typeface="+mj-cs"/>
                <a:sym typeface="Calibri"/>
              </a:rPr>
              <a:t>2. Vistas</a:t>
            </a:r>
            <a:endParaRPr lang="en-US" sz="5200" kern="1200" dirty="0">
              <a:solidFill>
                <a:schemeClr val="tx1"/>
              </a:solidFill>
              <a:latin typeface="+mj-lt"/>
              <a:ea typeface="+mj-ea"/>
              <a:cs typeface="+mj-cs"/>
            </a:endParaRPr>
          </a:p>
        </p:txBody>
      </p:sp>
      <p:pic>
        <p:nvPicPr>
          <p:cNvPr id="173" name="Google Shape;173;p11"/>
          <p:cNvPicPr preferRelativeResize="0"/>
          <p:nvPr/>
        </p:nvPicPr>
        <p:blipFill rotWithShape="1">
          <a:blip r:embed="rId3">
            <a:alphaModFix/>
          </a:blip>
          <a:srcRect/>
          <a:stretch/>
        </p:blipFill>
        <p:spPr>
          <a:xfrm>
            <a:off x="10832048" y="337778"/>
            <a:ext cx="866896" cy="781159"/>
          </a:xfrm>
          <a:prstGeom prst="rect">
            <a:avLst/>
          </a:prstGeom>
          <a:noFill/>
          <a:ln>
            <a:noFill/>
          </a:ln>
        </p:spPr>
      </p:pic>
      <p:pic>
        <p:nvPicPr>
          <p:cNvPr id="3" name="Imagen 2">
            <a:extLst>
              <a:ext uri="{FF2B5EF4-FFF2-40B4-BE49-F238E27FC236}">
                <a16:creationId xmlns:a16="http://schemas.microsoft.com/office/drawing/2014/main" id="{DECB12D1-CCFE-80B3-73FA-A12DDBC516AF}"/>
              </a:ext>
            </a:extLst>
          </p:cNvPr>
          <p:cNvPicPr>
            <a:picLocks noChangeAspect="1"/>
          </p:cNvPicPr>
          <p:nvPr/>
        </p:nvPicPr>
        <p:blipFill>
          <a:blip r:embed="rId4"/>
          <a:stretch>
            <a:fillRect/>
          </a:stretch>
        </p:blipFill>
        <p:spPr>
          <a:xfrm>
            <a:off x="2475546" y="1118937"/>
            <a:ext cx="6467475" cy="5514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12"/>
          <p:cNvSpPr/>
          <p:nvPr/>
        </p:nvSpPr>
        <p:spPr>
          <a:xfrm>
            <a:off x="82517" y="-148268"/>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9" name="Google Shape;179;p12"/>
          <p:cNvSpPr txBox="1"/>
          <p:nvPr/>
        </p:nvSpPr>
        <p:spPr>
          <a:xfrm>
            <a:off x="7623983" y="693510"/>
            <a:ext cx="4440623" cy="21499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700"/>
              <a:buFont typeface="Calibri"/>
              <a:buNone/>
            </a:pPr>
            <a:r>
              <a:rPr lang="es-MX" sz="3700" dirty="0">
                <a:solidFill>
                  <a:schemeClr val="dk1"/>
                </a:solidFill>
                <a:latin typeface="Calibri"/>
                <a:ea typeface="Calibri"/>
                <a:cs typeface="Calibri"/>
                <a:sym typeface="Calibri"/>
              </a:rPr>
              <a:t>3.1 </a:t>
            </a:r>
            <a:r>
              <a:rPr lang="es-MX" sz="3700" dirty="0" err="1">
                <a:solidFill>
                  <a:schemeClr val="dk1"/>
                </a:solidFill>
                <a:latin typeface="Calibri"/>
                <a:ea typeface="Calibri"/>
                <a:cs typeface="Calibri"/>
                <a:sym typeface="Calibri"/>
              </a:rPr>
              <a:t>Metodos</a:t>
            </a:r>
            <a:endParaRPr sz="3700" dirty="0">
              <a:solidFill>
                <a:schemeClr val="dk1"/>
              </a:solidFill>
              <a:latin typeface="Calibri"/>
              <a:ea typeface="Calibri"/>
              <a:cs typeface="Calibri"/>
              <a:sym typeface="Calibri"/>
            </a:endParaRPr>
          </a:p>
        </p:txBody>
      </p:sp>
      <p:sp>
        <p:nvSpPr>
          <p:cNvPr id="181" name="Google Shape;181;p12"/>
          <p:cNvSpPr/>
          <p:nvPr/>
        </p:nvSpPr>
        <p:spPr>
          <a:xfrm>
            <a:off x="1006329" y="1070365"/>
            <a:ext cx="5172188" cy="4420100"/>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84" name="Google Shape;184;p12"/>
          <p:cNvPicPr preferRelativeResize="0"/>
          <p:nvPr/>
        </p:nvPicPr>
        <p:blipFill rotWithShape="1">
          <a:blip r:embed="rId3">
            <a:alphaModFix/>
          </a:blip>
          <a:srcRect/>
          <a:stretch/>
        </p:blipFill>
        <p:spPr>
          <a:xfrm>
            <a:off x="10987800" y="289206"/>
            <a:ext cx="866896" cy="781159"/>
          </a:xfrm>
          <a:prstGeom prst="rect">
            <a:avLst/>
          </a:prstGeom>
          <a:noFill/>
          <a:ln>
            <a:noFill/>
          </a:ln>
        </p:spPr>
      </p:pic>
      <p:sp>
        <p:nvSpPr>
          <p:cNvPr id="2" name="CuadroTexto 1">
            <a:extLst>
              <a:ext uri="{FF2B5EF4-FFF2-40B4-BE49-F238E27FC236}">
                <a16:creationId xmlns:a16="http://schemas.microsoft.com/office/drawing/2014/main" id="{656FF5CD-9BF9-4274-873C-818116555F3E}"/>
              </a:ext>
            </a:extLst>
          </p:cNvPr>
          <p:cNvSpPr txBox="1"/>
          <p:nvPr/>
        </p:nvSpPr>
        <p:spPr>
          <a:xfrm>
            <a:off x="7339222" y="2288998"/>
            <a:ext cx="4515474" cy="4154984"/>
          </a:xfrm>
          <a:prstGeom prst="rect">
            <a:avLst/>
          </a:prstGeom>
          <a:noFill/>
        </p:spPr>
        <p:txBody>
          <a:bodyPr wrap="square" rtlCol="0">
            <a:spAutoFit/>
          </a:bodyPr>
          <a:lstStyle/>
          <a:p>
            <a:r>
              <a:rPr lang="es-CO" sz="2400" dirty="0"/>
              <a:t>Los métodos HTTP como </a:t>
            </a:r>
            <a:r>
              <a:rPr lang="es-CO" sz="2400" b="1" dirty="0"/>
              <a:t>GET</a:t>
            </a:r>
            <a:r>
              <a:rPr lang="es-CO" sz="2400" dirty="0"/>
              <a:t>, </a:t>
            </a:r>
            <a:r>
              <a:rPr lang="es-CO" sz="2400" b="1" dirty="0"/>
              <a:t>POST</a:t>
            </a:r>
            <a:r>
              <a:rPr lang="es-CO" sz="2400" dirty="0"/>
              <a:t> y </a:t>
            </a:r>
            <a:r>
              <a:rPr lang="es-CO" sz="2400" b="1" dirty="0"/>
              <a:t>DELETE</a:t>
            </a:r>
            <a:r>
              <a:rPr lang="es-CO" sz="2400" dirty="0"/>
              <a:t> son fundamentales para la interacción entre clientes y servidores en aplicaciones web. </a:t>
            </a:r>
            <a:r>
              <a:rPr lang="es-CO" sz="2400" b="1" dirty="0"/>
              <a:t>GET</a:t>
            </a:r>
            <a:r>
              <a:rPr lang="es-CO" sz="2400" dirty="0"/>
              <a:t> se utiliza para obtener datos sin modificar el estado del servidor, </a:t>
            </a:r>
            <a:r>
              <a:rPr lang="es-CO" sz="2400" b="1" dirty="0"/>
              <a:t>POST</a:t>
            </a:r>
            <a:r>
              <a:rPr lang="es-CO" sz="2400" dirty="0"/>
              <a:t> se emplea para enviar datos y crear o actualizar recursos en el servidor, y </a:t>
            </a:r>
            <a:r>
              <a:rPr lang="es-CO" sz="2400" b="1" dirty="0"/>
              <a:t>DELETE</a:t>
            </a:r>
            <a:r>
              <a:rPr lang="es-CO" sz="2400" dirty="0"/>
              <a:t> permite eliminar recursos específicos. </a:t>
            </a:r>
          </a:p>
        </p:txBody>
      </p:sp>
      <p:pic>
        <p:nvPicPr>
          <p:cNvPr id="1026" name="Picture 2" descr="🎯 Métodos HTTP 🖥️ Explicados: GET, POST, PUT, PATCH y DELETE para  Principiantes 🚀 - YouTube">
            <a:extLst>
              <a:ext uri="{FF2B5EF4-FFF2-40B4-BE49-F238E27FC236}">
                <a16:creationId xmlns:a16="http://schemas.microsoft.com/office/drawing/2014/main" id="{484575F7-DD94-457A-9806-36454A52E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930" y="1279090"/>
            <a:ext cx="5172188" cy="388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13"/>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3"/>
          <p:cNvSpPr txBox="1"/>
          <p:nvPr/>
        </p:nvSpPr>
        <p:spPr>
          <a:xfrm>
            <a:off x="1598416" y="513161"/>
            <a:ext cx="6791453" cy="2387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5000"/>
              <a:buFont typeface="Calibri"/>
              <a:buNone/>
            </a:pPr>
            <a:r>
              <a:rPr lang="es-MX" sz="3700" dirty="0">
                <a:solidFill>
                  <a:schemeClr val="dk1"/>
                </a:solidFill>
                <a:latin typeface="Calibri"/>
                <a:ea typeface="Calibri"/>
                <a:cs typeface="Calibri"/>
                <a:sym typeface="Calibri"/>
              </a:rPr>
              <a:t>3.1 GET </a:t>
            </a:r>
            <a:endParaRPr sz="3700" dirty="0">
              <a:solidFill>
                <a:schemeClr val="dk1"/>
              </a:solidFill>
              <a:latin typeface="Calibri"/>
              <a:ea typeface="Calibri"/>
              <a:cs typeface="Calibri"/>
              <a:sym typeface="Calibri"/>
            </a:endParaRPr>
          </a:p>
        </p:txBody>
      </p:sp>
      <p:pic>
        <p:nvPicPr>
          <p:cNvPr id="198" name="Google Shape;198;p13"/>
          <p:cNvPicPr preferRelativeResize="0"/>
          <p:nvPr/>
        </p:nvPicPr>
        <p:blipFill rotWithShape="1">
          <a:blip r:embed="rId3">
            <a:alphaModFix/>
          </a:blip>
          <a:srcRect/>
          <a:stretch/>
        </p:blipFill>
        <p:spPr>
          <a:xfrm>
            <a:off x="365760" y="430572"/>
            <a:ext cx="866896" cy="781159"/>
          </a:xfrm>
          <a:prstGeom prst="rect">
            <a:avLst/>
          </a:prstGeom>
          <a:noFill/>
          <a:ln>
            <a:noFill/>
          </a:ln>
        </p:spPr>
      </p:pic>
      <p:sp>
        <p:nvSpPr>
          <p:cNvPr id="2" name="CuadroTexto 1">
            <a:extLst>
              <a:ext uri="{FF2B5EF4-FFF2-40B4-BE49-F238E27FC236}">
                <a16:creationId xmlns:a16="http://schemas.microsoft.com/office/drawing/2014/main" id="{4DB392B6-EAEB-4F0E-8525-67F61756073A}"/>
              </a:ext>
            </a:extLst>
          </p:cNvPr>
          <p:cNvSpPr txBox="1"/>
          <p:nvPr/>
        </p:nvSpPr>
        <p:spPr>
          <a:xfrm>
            <a:off x="968202" y="2482583"/>
            <a:ext cx="4036333" cy="1569660"/>
          </a:xfrm>
          <a:prstGeom prst="rect">
            <a:avLst/>
          </a:prstGeom>
          <a:noFill/>
        </p:spPr>
        <p:txBody>
          <a:bodyPr wrap="square" rtlCol="0">
            <a:spAutoFit/>
          </a:bodyPr>
          <a:lstStyle/>
          <a:p>
            <a:endParaRPr lang="es-CO" sz="2400" dirty="0"/>
          </a:p>
          <a:p>
            <a:endParaRPr lang="es-CO" sz="2400" dirty="0"/>
          </a:p>
          <a:p>
            <a:endParaRPr lang="es-CO" sz="2400" dirty="0"/>
          </a:p>
          <a:p>
            <a:endParaRPr lang="es-ES" sz="2400" dirty="0"/>
          </a:p>
        </p:txBody>
      </p:sp>
      <p:sp>
        <p:nvSpPr>
          <p:cNvPr id="3" name="CuadroTexto 2">
            <a:extLst>
              <a:ext uri="{FF2B5EF4-FFF2-40B4-BE49-F238E27FC236}">
                <a16:creationId xmlns:a16="http://schemas.microsoft.com/office/drawing/2014/main" id="{CF501C7F-9198-4351-9A60-DBBFC944B60D}"/>
              </a:ext>
            </a:extLst>
          </p:cNvPr>
          <p:cNvSpPr txBox="1"/>
          <p:nvPr/>
        </p:nvSpPr>
        <p:spPr>
          <a:xfrm>
            <a:off x="532326" y="1211731"/>
            <a:ext cx="3769360" cy="4985980"/>
          </a:xfrm>
          <a:prstGeom prst="rect">
            <a:avLst/>
          </a:prstGeom>
          <a:noFill/>
        </p:spPr>
        <p:txBody>
          <a:bodyPr wrap="square" rtlCol="0">
            <a:spAutoFit/>
          </a:bodyPr>
          <a:lstStyle/>
          <a:p>
            <a:endParaRPr lang="es-CO" dirty="0"/>
          </a:p>
          <a:p>
            <a:r>
              <a:rPr lang="es-CO" sz="2000" dirty="0">
                <a:latin typeface="+mj-lt"/>
              </a:rPr>
              <a:t>Este código PHP consulta los productos en una base de datos y genera notificaciones basadas en tres condiciones: si un producto está vencido, si su stock es inferior al mínimo o superior al máximo. Si se cumple alguna de estas condiciones, se añade una notificación. Si no hay productos, se notifica que la base de datos está vacía. Al final, cierra la conexión con la base de datos y devuelve las notificaciones en formato JSON para ser procesadas por el cliente.</a:t>
            </a:r>
          </a:p>
        </p:txBody>
      </p:sp>
      <p:pic>
        <p:nvPicPr>
          <p:cNvPr id="7" name="Imagen 6">
            <a:extLst>
              <a:ext uri="{FF2B5EF4-FFF2-40B4-BE49-F238E27FC236}">
                <a16:creationId xmlns:a16="http://schemas.microsoft.com/office/drawing/2014/main" id="{83A5EA28-82D2-4AD0-8674-B6D69A8FF78F}"/>
              </a:ext>
            </a:extLst>
          </p:cNvPr>
          <p:cNvPicPr>
            <a:picLocks noChangeAspect="1"/>
          </p:cNvPicPr>
          <p:nvPr/>
        </p:nvPicPr>
        <p:blipFill>
          <a:blip r:embed="rId4"/>
          <a:stretch>
            <a:fillRect/>
          </a:stretch>
        </p:blipFill>
        <p:spPr>
          <a:xfrm>
            <a:off x="4468252" y="1505922"/>
            <a:ext cx="7130096" cy="45643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14"/>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4"/>
          <p:cNvSpPr txBox="1"/>
          <p:nvPr/>
        </p:nvSpPr>
        <p:spPr>
          <a:xfrm>
            <a:off x="7153758" y="934122"/>
            <a:ext cx="3903514" cy="139853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5000"/>
              <a:buFont typeface="Calibri"/>
              <a:buNone/>
            </a:pPr>
            <a:r>
              <a:rPr lang="es-ES" sz="3700" dirty="0">
                <a:solidFill>
                  <a:schemeClr val="dk1"/>
                </a:solidFill>
                <a:latin typeface="Calibri"/>
                <a:ea typeface="Calibri"/>
                <a:cs typeface="Calibri"/>
                <a:sym typeface="Calibri"/>
              </a:rPr>
              <a:t>3.2 POST Y DELETE </a:t>
            </a:r>
            <a:endParaRPr sz="3700" dirty="0">
              <a:solidFill>
                <a:schemeClr val="dk1"/>
              </a:solidFill>
              <a:latin typeface="Calibri"/>
              <a:ea typeface="Calibri"/>
              <a:cs typeface="Calibri"/>
              <a:sym typeface="Calibri"/>
            </a:endParaRPr>
          </a:p>
        </p:txBody>
      </p:sp>
      <p:sp>
        <p:nvSpPr>
          <p:cNvPr id="206" name="Google Shape;206;p14"/>
          <p:cNvSpPr/>
          <p:nvPr/>
        </p:nvSpPr>
        <p:spPr>
          <a:xfrm>
            <a:off x="496824" y="391886"/>
            <a:ext cx="6009366" cy="601707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2" name="Google Shape;212;p14"/>
          <p:cNvPicPr preferRelativeResize="0"/>
          <p:nvPr/>
        </p:nvPicPr>
        <p:blipFill rotWithShape="1">
          <a:blip r:embed="rId3">
            <a:alphaModFix/>
          </a:blip>
          <a:srcRect/>
          <a:stretch/>
        </p:blipFill>
        <p:spPr>
          <a:xfrm>
            <a:off x="11057272" y="275038"/>
            <a:ext cx="866896" cy="781159"/>
          </a:xfrm>
          <a:prstGeom prst="rect">
            <a:avLst/>
          </a:prstGeom>
          <a:noFill/>
          <a:ln>
            <a:noFill/>
          </a:ln>
        </p:spPr>
      </p:pic>
      <p:sp>
        <p:nvSpPr>
          <p:cNvPr id="2" name="CuadroTexto 1">
            <a:extLst>
              <a:ext uri="{FF2B5EF4-FFF2-40B4-BE49-F238E27FC236}">
                <a16:creationId xmlns:a16="http://schemas.microsoft.com/office/drawing/2014/main" id="{2958B681-D723-43A9-BD3C-E244FB066858}"/>
              </a:ext>
            </a:extLst>
          </p:cNvPr>
          <p:cNvSpPr txBox="1"/>
          <p:nvPr/>
        </p:nvSpPr>
        <p:spPr>
          <a:xfrm>
            <a:off x="7041501" y="1990319"/>
            <a:ext cx="4615187" cy="4708981"/>
          </a:xfrm>
          <a:prstGeom prst="rect">
            <a:avLst/>
          </a:prstGeom>
          <a:noFill/>
        </p:spPr>
        <p:txBody>
          <a:bodyPr wrap="square" rtlCol="0">
            <a:spAutoFit/>
          </a:bodyPr>
          <a:lstStyle/>
          <a:p>
            <a:r>
              <a:rPr lang="es-CO" sz="2000" dirty="0">
                <a:latin typeface="+mj-lt"/>
              </a:rPr>
              <a:t>Este código PHP maneja notificaciones en la sesión del usuario. Primero, inicia una sesión para guardar las notificaciones. Si la solicitud es </a:t>
            </a:r>
            <a:r>
              <a:rPr lang="es-CO" sz="2000" b="1" dirty="0">
                <a:latin typeface="+mj-lt"/>
              </a:rPr>
              <a:t>POST</a:t>
            </a:r>
            <a:r>
              <a:rPr lang="es-CO" sz="2000" dirty="0">
                <a:latin typeface="+mj-lt"/>
              </a:rPr>
              <a:t>, agrega una nueva notificación a la sesión si se proporciona un mensaje. Si el mensaje está vacío, responde con un error. Si la solicitud es </a:t>
            </a:r>
            <a:r>
              <a:rPr lang="es-CO" sz="2000" b="1" dirty="0">
                <a:latin typeface="+mj-lt"/>
              </a:rPr>
              <a:t>DELETE</a:t>
            </a:r>
            <a:r>
              <a:rPr lang="es-CO" sz="2000" dirty="0">
                <a:latin typeface="+mj-lt"/>
              </a:rPr>
              <a:t>, elimina una notificación específica de la sesión, buscando el mensaje y eliminándolo si existe. Si la solicitud es de otro tipo, devuelve todas las notificaciones almacenadas en la sesión en formato JSON.</a:t>
            </a:r>
          </a:p>
          <a:p>
            <a:endParaRPr lang="es-CO" sz="2000" dirty="0">
              <a:latin typeface="+mj-lt"/>
            </a:endParaRPr>
          </a:p>
          <a:p>
            <a:endParaRPr lang="es-CO" sz="2000" dirty="0">
              <a:latin typeface="+mj-lt"/>
            </a:endParaRPr>
          </a:p>
          <a:p>
            <a:endParaRPr lang="es-ES" sz="2000" dirty="0">
              <a:latin typeface="+mj-lt"/>
            </a:endParaRPr>
          </a:p>
        </p:txBody>
      </p:sp>
      <p:pic>
        <p:nvPicPr>
          <p:cNvPr id="3" name="Imagen 2">
            <a:extLst>
              <a:ext uri="{FF2B5EF4-FFF2-40B4-BE49-F238E27FC236}">
                <a16:creationId xmlns:a16="http://schemas.microsoft.com/office/drawing/2014/main" id="{C1B8DDDA-F99F-4F13-99EE-7FBD0D87B56A}"/>
              </a:ext>
            </a:extLst>
          </p:cNvPr>
          <p:cNvPicPr>
            <a:picLocks noChangeAspect="1"/>
          </p:cNvPicPr>
          <p:nvPr/>
        </p:nvPicPr>
        <p:blipFill>
          <a:blip r:embed="rId4"/>
          <a:stretch>
            <a:fillRect/>
          </a:stretch>
        </p:blipFill>
        <p:spPr>
          <a:xfrm>
            <a:off x="438367" y="714774"/>
            <a:ext cx="6279350" cy="5427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15"/>
          <p:cNvSpPr/>
          <p:nvPr/>
        </p:nvSpPr>
        <p:spPr>
          <a:xfrm>
            <a:off x="1" y="229883"/>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5"/>
          <p:cNvSpPr txBox="1"/>
          <p:nvPr/>
        </p:nvSpPr>
        <p:spPr>
          <a:xfrm>
            <a:off x="446586" y="-1948942"/>
            <a:ext cx="4940012" cy="3736540"/>
          </a:xfrm>
          <a:prstGeom prst="rect">
            <a:avLst/>
          </a:prstGeom>
          <a:noFill/>
          <a:ln>
            <a:noFill/>
          </a:ln>
        </p:spPr>
        <p:txBody>
          <a:bodyPr spcFirstLastPara="1" wrap="square" lIns="91425" tIns="45700" rIns="91425" bIns="45700" anchor="b" anchorCtr="0">
            <a:normAutofit/>
          </a:bodyPr>
          <a:lstStyle/>
          <a:p>
            <a:pPr>
              <a:lnSpc>
                <a:spcPct val="90000"/>
              </a:lnSpc>
              <a:spcBef>
                <a:spcPts val="600"/>
              </a:spcBef>
              <a:buClr>
                <a:schemeClr val="dk1"/>
              </a:buClr>
              <a:buSzPts val="6000"/>
            </a:pPr>
            <a:r>
              <a:rPr lang="es-ES" sz="3700" dirty="0">
                <a:solidFill>
                  <a:schemeClr val="dk1"/>
                </a:solidFill>
                <a:latin typeface="Calibri"/>
                <a:ea typeface="Calibri"/>
                <a:cs typeface="Calibri"/>
                <a:sym typeface="Calibri"/>
              </a:rPr>
              <a:t>4. BD consumo interno </a:t>
            </a:r>
            <a:endParaRPr sz="6000" dirty="0">
              <a:solidFill>
                <a:schemeClr val="dk1"/>
              </a:solidFill>
              <a:latin typeface="Calibri"/>
              <a:ea typeface="Calibri"/>
              <a:cs typeface="Calibri"/>
              <a:sym typeface="Calibri"/>
            </a:endParaRPr>
          </a:p>
        </p:txBody>
      </p:sp>
      <p:sp>
        <p:nvSpPr>
          <p:cNvPr id="222" name="Google Shape;222;p15"/>
          <p:cNvSpPr/>
          <p:nvPr/>
        </p:nvSpPr>
        <p:spPr>
          <a:xfrm>
            <a:off x="5386598" y="269324"/>
            <a:ext cx="6116779" cy="620877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4" name="Google Shape;224;p15"/>
          <p:cNvPicPr preferRelativeResize="0"/>
          <p:nvPr/>
        </p:nvPicPr>
        <p:blipFill rotWithShape="1">
          <a:blip r:embed="rId3">
            <a:alphaModFix/>
          </a:blip>
          <a:srcRect/>
          <a:stretch/>
        </p:blipFill>
        <p:spPr>
          <a:xfrm>
            <a:off x="471574" y="289150"/>
            <a:ext cx="866896" cy="781159"/>
          </a:xfrm>
          <a:prstGeom prst="rect">
            <a:avLst/>
          </a:prstGeom>
          <a:noFill/>
          <a:ln>
            <a:noFill/>
          </a:ln>
        </p:spPr>
      </p:pic>
      <p:sp>
        <p:nvSpPr>
          <p:cNvPr id="2" name="CuadroTexto 1">
            <a:extLst>
              <a:ext uri="{FF2B5EF4-FFF2-40B4-BE49-F238E27FC236}">
                <a16:creationId xmlns:a16="http://schemas.microsoft.com/office/drawing/2014/main" id="{8C6B56DA-EADF-43B3-89F4-E34ED4122BFA}"/>
              </a:ext>
            </a:extLst>
          </p:cNvPr>
          <p:cNvSpPr txBox="1"/>
          <p:nvPr/>
        </p:nvSpPr>
        <p:spPr>
          <a:xfrm>
            <a:off x="688623" y="2111163"/>
            <a:ext cx="4420059" cy="4955203"/>
          </a:xfrm>
          <a:prstGeom prst="rect">
            <a:avLst/>
          </a:prstGeom>
          <a:noFill/>
        </p:spPr>
        <p:txBody>
          <a:bodyPr wrap="square" rtlCol="0">
            <a:spAutoFit/>
          </a:bodyPr>
          <a:lstStyle/>
          <a:p>
            <a:r>
              <a:rPr lang="es-CO" sz="2000" b="1" dirty="0">
                <a:latin typeface="+mj-lt"/>
              </a:rPr>
              <a:t>El consumo de la base de datos en este proyecto es interno</a:t>
            </a:r>
            <a:r>
              <a:rPr lang="es-CO" sz="2000" dirty="0">
                <a:latin typeface="+mj-lt"/>
              </a:rPr>
              <a:t> porque toda la interacción con la base de datos se realiza dentro del mismo entorno (servidor local). El servidor web que ejecuta el código PHP también aloja la base de datos MySQL o similar. Esto significa que las consultas a la base de datos, como las realizadas con </a:t>
            </a:r>
            <a:r>
              <a:rPr lang="es-CO" sz="2000" b="1" dirty="0">
                <a:latin typeface="+mj-lt"/>
              </a:rPr>
              <a:t>GET</a:t>
            </a:r>
            <a:r>
              <a:rPr lang="es-CO" sz="2000" dirty="0">
                <a:latin typeface="+mj-lt"/>
              </a:rPr>
              <a:t> o </a:t>
            </a:r>
            <a:r>
              <a:rPr lang="es-CO" sz="2000" b="1" dirty="0">
                <a:latin typeface="+mj-lt"/>
              </a:rPr>
              <a:t>POST</a:t>
            </a:r>
            <a:r>
              <a:rPr lang="es-CO" sz="2000" dirty="0">
                <a:latin typeface="+mj-lt"/>
              </a:rPr>
              <a:t>, no requieren conexiones a servidores externos, sino que ocurren dentro de la misma infraestructura</a:t>
            </a:r>
            <a:r>
              <a:rPr lang="es-CO" sz="2400" dirty="0"/>
              <a:t>.</a:t>
            </a:r>
          </a:p>
          <a:p>
            <a:endParaRPr lang="es-CO" sz="2400" dirty="0"/>
          </a:p>
          <a:p>
            <a:endParaRPr lang="es-CO" sz="2400" dirty="0"/>
          </a:p>
          <a:p>
            <a:endParaRPr lang="es-ES" sz="2400" dirty="0"/>
          </a:p>
        </p:txBody>
      </p:sp>
      <p:pic>
        <p:nvPicPr>
          <p:cNvPr id="4" name="Imagen 3">
            <a:extLst>
              <a:ext uri="{FF2B5EF4-FFF2-40B4-BE49-F238E27FC236}">
                <a16:creationId xmlns:a16="http://schemas.microsoft.com/office/drawing/2014/main" id="{5C086D80-2CA0-43CA-8685-718FB78153BA}"/>
              </a:ext>
            </a:extLst>
          </p:cNvPr>
          <p:cNvPicPr>
            <a:picLocks noChangeAspect="1"/>
          </p:cNvPicPr>
          <p:nvPr/>
        </p:nvPicPr>
        <p:blipFill>
          <a:blip r:embed="rId4"/>
          <a:stretch>
            <a:fillRect/>
          </a:stretch>
        </p:blipFill>
        <p:spPr>
          <a:xfrm>
            <a:off x="5386598" y="2218143"/>
            <a:ext cx="6805402" cy="2880844"/>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646</TotalTime>
  <Words>600</Words>
  <Application>Microsoft Office PowerPoint</Application>
  <PresentationFormat>Panorámica</PresentationFormat>
  <Paragraphs>75</Paragraphs>
  <Slides>17</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 Light</vt:lpstr>
      <vt:lpstr>ui-sans-serif</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Ambiente</cp:lastModifiedBy>
  <cp:revision>21</cp:revision>
  <dcterms:created xsi:type="dcterms:W3CDTF">2020-10-01T23:51:28Z</dcterms:created>
  <dcterms:modified xsi:type="dcterms:W3CDTF">2024-11-29T15:38:15Z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